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69" r:id="rId7"/>
    <p:sldId id="260" r:id="rId8"/>
    <p:sldId id="262" r:id="rId9"/>
    <p:sldId id="277" r:id="rId10"/>
    <p:sldId id="278" r:id="rId11"/>
    <p:sldId id="267" r:id="rId12"/>
    <p:sldId id="261" r:id="rId13"/>
    <p:sldId id="274" r:id="rId14"/>
    <p:sldId id="264" r:id="rId15"/>
    <p:sldId id="270" r:id="rId16"/>
    <p:sldId id="271" r:id="rId17"/>
    <p:sldId id="265" r:id="rId18"/>
    <p:sldId id="273" r:id="rId19"/>
    <p:sldId id="272" r:id="rId20"/>
    <p:sldId id="266" r:id="rId21"/>
    <p:sldId id="275" r:id="rId22"/>
    <p:sldId id="276" r:id="rId23"/>
    <p:sldId id="26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pc5\Desktop\Charts%20for%20presentation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Played Horror Games?</a:t>
            </a:r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330495850180888E-2"/>
          <c:y val="0.16953620135241979"/>
          <c:w val="0.87587039795701216"/>
          <c:h val="0.6764113387036069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Sheet1!$A$87:$A$90</c:f>
              <c:strCache>
                <c:ptCount val="4"/>
                <c:pt idx="0">
                  <c:v>None</c:v>
                </c:pt>
                <c:pt idx="1">
                  <c:v>Action Horror</c:v>
                </c:pt>
                <c:pt idx="2">
                  <c:v>Survival Horror</c:v>
                </c:pt>
                <c:pt idx="3">
                  <c:v>Exploration / Psychological Horror</c:v>
                </c:pt>
              </c:strCache>
            </c:strRef>
          </c:cat>
          <c:val>
            <c:numRef>
              <c:f>Sheet1!$B$87:$B$90</c:f>
              <c:numCache>
                <c:formatCode>General</c:formatCode>
                <c:ptCount val="4"/>
                <c:pt idx="0">
                  <c:v>2</c:v>
                </c:pt>
                <c:pt idx="1">
                  <c:v>23</c:v>
                </c:pt>
                <c:pt idx="2">
                  <c:v>24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084224"/>
        <c:axId val="130265088"/>
      </c:barChart>
      <c:catAx>
        <c:axId val="130084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30265088"/>
        <c:crosses val="autoZero"/>
        <c:auto val="0"/>
        <c:lblAlgn val="ctr"/>
        <c:lblOffset val="100"/>
        <c:noMultiLvlLbl val="0"/>
      </c:catAx>
      <c:valAx>
        <c:axId val="130265088"/>
        <c:scaling>
          <c:orientation val="minMax"/>
          <c:max val="27"/>
          <c:min val="0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Respondents</a:t>
                </a:r>
              </a:p>
            </c:rich>
          </c:tx>
          <c:layout>
            <c:manualLayout>
              <c:xMode val="edge"/>
              <c:yMode val="edge"/>
              <c:x val="2.7564257170556383E-2"/>
              <c:y val="0.334612435997504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30084224"/>
        <c:crossesAt val="1"/>
        <c:crossBetween val="between"/>
        <c:majorUnit val="3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Visuals</a:t>
            </a:r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038449141225769"/>
          <c:y val="0.11695144356955381"/>
          <c:w val="0.85316779481512195"/>
          <c:h val="0.7525778829968831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Sheet1!$A$60:$A$64</c:f>
              <c:strCache>
                <c:ptCount val="5"/>
                <c:pt idx="0">
                  <c:v>Design and Art Style</c:v>
                </c:pt>
                <c:pt idx="1">
                  <c:v>Lighting and Atmosphere</c:v>
                </c:pt>
                <c:pt idx="2">
                  <c:v>Architecture/ Objects Quality</c:v>
                </c:pt>
                <c:pt idx="3">
                  <c:v>Visual Effects</c:v>
                </c:pt>
                <c:pt idx="4">
                  <c:v>Statue Enemy</c:v>
                </c:pt>
              </c:strCache>
            </c:strRef>
          </c:cat>
          <c:val>
            <c:numRef>
              <c:f>Sheet1!$B$60:$B$64</c:f>
              <c:numCache>
                <c:formatCode>0.0</c:formatCode>
                <c:ptCount val="5"/>
                <c:pt idx="0">
                  <c:v>6.2647058823529411</c:v>
                </c:pt>
                <c:pt idx="1">
                  <c:v>6</c:v>
                </c:pt>
                <c:pt idx="2">
                  <c:v>5.8484848484848486</c:v>
                </c:pt>
                <c:pt idx="3">
                  <c:v>5.5882352941176467</c:v>
                </c:pt>
                <c:pt idx="4">
                  <c:v>5.34375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258560"/>
        <c:axId val="164338304"/>
      </c:barChart>
      <c:catAx>
        <c:axId val="164258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4338304"/>
        <c:crosses val="autoZero"/>
        <c:auto val="0"/>
        <c:lblAlgn val="ctr"/>
        <c:lblOffset val="100"/>
        <c:noMultiLvlLbl val="0"/>
      </c:catAx>
      <c:valAx>
        <c:axId val="164338304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4258560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7 Liked</a:t>
            </a:r>
            <a:r>
              <a:rPr lang="en-US" baseline="0"/>
              <a:t> Visuals Elements</a:t>
            </a:r>
            <a:endParaRPr lang="en-US"/>
          </a:p>
        </c:rich>
      </c:tx>
      <c:layout>
        <c:manualLayout>
          <c:xMode val="edge"/>
          <c:yMode val="edge"/>
          <c:x val="0.32830890930300377"/>
          <c:y val="3.8293934888070424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420190531739089"/>
          <c:y val="0.14177036649344435"/>
          <c:w val="0.76393141829493538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Sheet2!$B$38:$B$44</c:f>
              <c:strCache>
                <c:ptCount val="7"/>
                <c:pt idx="0">
                  <c:v>Rooms Well-Cluttered</c:v>
                </c:pt>
                <c:pt idx="1">
                  <c:v>Textures</c:v>
                </c:pt>
                <c:pt idx="2">
                  <c:v>Color Scheme / Tone</c:v>
                </c:pt>
                <c:pt idx="3">
                  <c:v>Paintings</c:v>
                </c:pt>
                <c:pt idx="4">
                  <c:v>Characters</c:v>
                </c:pt>
                <c:pt idx="5">
                  <c:v>Visual Effects</c:v>
                </c:pt>
                <c:pt idx="6">
                  <c:v>Lighting</c:v>
                </c:pt>
              </c:strCache>
            </c:strRef>
          </c:cat>
          <c:val>
            <c:numRef>
              <c:f>Sheet2!$C$38:$C$44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41280"/>
        <c:axId val="130242816"/>
      </c:barChart>
      <c:catAx>
        <c:axId val="130241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30242816"/>
        <c:crosses val="autoZero"/>
        <c:auto val="0"/>
        <c:lblAlgn val="ctr"/>
        <c:lblOffset val="100"/>
        <c:noMultiLvlLbl val="0"/>
      </c:catAx>
      <c:valAx>
        <c:axId val="130242816"/>
        <c:scaling>
          <c:orientation val="minMax"/>
          <c:max val="11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 of Mention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30241280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4 Disliked Visual Elements</a:t>
            </a:r>
          </a:p>
        </c:rich>
      </c:tx>
      <c:layout>
        <c:manualLayout>
          <c:xMode val="edge"/>
          <c:yMode val="edge"/>
          <c:x val="0.33499227899025374"/>
          <c:y val="3.7488273845051226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845949177082373"/>
          <c:y val="0.14177048459852459"/>
          <c:w val="0.77993996421478795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Sheet2!$B$57:$B$60</c:f>
              <c:strCache>
                <c:ptCount val="4"/>
                <c:pt idx="0">
                  <c:v>Fires</c:v>
                </c:pt>
                <c:pt idx="1">
                  <c:v>Lighting</c:v>
                </c:pt>
                <c:pt idx="2">
                  <c:v>Statue Wasn't Scary</c:v>
                </c:pt>
                <c:pt idx="3">
                  <c:v>Textures</c:v>
                </c:pt>
              </c:strCache>
            </c:strRef>
          </c:cat>
          <c:val>
            <c:numRef>
              <c:f>Sheet2!$C$57:$C$60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939584"/>
        <c:axId val="179947008"/>
      </c:barChart>
      <c:catAx>
        <c:axId val="179939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79947008"/>
        <c:crosses val="autoZero"/>
        <c:auto val="0"/>
        <c:lblAlgn val="ctr"/>
        <c:lblOffset val="100"/>
        <c:noMultiLvlLbl val="0"/>
      </c:catAx>
      <c:valAx>
        <c:axId val="179947008"/>
        <c:scaling>
          <c:orientation val="minMax"/>
          <c:max val="5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 of Mention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7993958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Audio</a:t>
            </a:r>
          </a:p>
        </c:rich>
      </c:tx>
      <c:layout>
        <c:manualLayout>
          <c:xMode val="edge"/>
          <c:yMode val="edge"/>
          <c:x val="0.46603831417624514"/>
          <c:y val="2.1548812408043731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784903611186532"/>
          <c:y val="0.11695151118893864"/>
          <c:w val="0.85289311249886857"/>
          <c:h val="0.7577996583444148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Sheet1!$A$65:$A$70</c:f>
              <c:strCache>
                <c:ptCount val="6"/>
                <c:pt idx="0">
                  <c:v>Environment Sound Effects</c:v>
                </c:pt>
                <c:pt idx="1">
                  <c:v>Ambient Music</c:v>
                </c:pt>
                <c:pt idx="2">
                  <c:v>Escape Sequence Music</c:v>
                </c:pt>
                <c:pt idx="3">
                  <c:v>Player Controls </c:v>
                </c:pt>
                <c:pt idx="4">
                  <c:v>Success/ Failure Notifications</c:v>
                </c:pt>
                <c:pt idx="5">
                  <c:v>Enemy</c:v>
                </c:pt>
              </c:strCache>
            </c:strRef>
          </c:cat>
          <c:val>
            <c:numRef>
              <c:f>Sheet1!$B$65:$B$70</c:f>
              <c:numCache>
                <c:formatCode>0.0</c:formatCode>
                <c:ptCount val="6"/>
                <c:pt idx="0">
                  <c:v>5.9705882352941178</c:v>
                </c:pt>
                <c:pt idx="1">
                  <c:v>6</c:v>
                </c:pt>
                <c:pt idx="2">
                  <c:v>5.6206896551724137</c:v>
                </c:pt>
                <c:pt idx="3">
                  <c:v>5.4545454545454541</c:v>
                </c:pt>
                <c:pt idx="4">
                  <c:v>5.419354838709677</c:v>
                </c:pt>
                <c:pt idx="5">
                  <c:v>5.3125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72608"/>
        <c:axId val="126993920"/>
      </c:barChart>
      <c:catAx>
        <c:axId val="12397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6993920"/>
        <c:crosses val="autoZero"/>
        <c:auto val="0"/>
        <c:lblAlgn val="ctr"/>
        <c:lblOffset val="100"/>
        <c:noMultiLvlLbl val="0"/>
      </c:catAx>
      <c:valAx>
        <c:axId val="126993920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3972608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7 Liked Audio Elements</a:t>
            </a:r>
            <a:endParaRPr lang="en-US"/>
          </a:p>
        </c:rich>
      </c:tx>
      <c:layout>
        <c:manualLayout>
          <c:xMode val="edge"/>
          <c:yMode val="edge"/>
          <c:x val="0.3422595292622026"/>
          <c:y val="4.1704986382616882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401766407240808"/>
          <c:y val="0.14177048459852459"/>
          <c:w val="0.75382025103177286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Sheet2!$B$75:$B$81</c:f>
              <c:strCache>
                <c:ptCount val="7"/>
                <c:pt idx="0">
                  <c:v>Success / Failure Sounds</c:v>
                </c:pt>
                <c:pt idx="1">
                  <c:v>Added to Anxiety</c:v>
                </c:pt>
                <c:pt idx="2">
                  <c:v>Terrifying</c:v>
                </c:pt>
                <c:pt idx="3">
                  <c:v>Background Music</c:v>
                </c:pt>
                <c:pt idx="4">
                  <c:v>Ending Escape Music</c:v>
                </c:pt>
                <c:pt idx="5">
                  <c:v>Ambient Sounds</c:v>
                </c:pt>
                <c:pt idx="6">
                  <c:v>Added to Ambience</c:v>
                </c:pt>
              </c:strCache>
            </c:strRef>
          </c:cat>
          <c:val>
            <c:numRef>
              <c:f>Sheet2!$C$75:$C$81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696064"/>
        <c:axId val="173994368"/>
      </c:barChart>
      <c:catAx>
        <c:axId val="168696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73994368"/>
        <c:crosses val="autoZero"/>
        <c:auto val="0"/>
        <c:lblAlgn val="ctr"/>
        <c:lblOffset val="100"/>
        <c:noMultiLvlLbl val="0"/>
      </c:catAx>
      <c:valAx>
        <c:axId val="173994368"/>
        <c:scaling>
          <c:orientation val="minMax"/>
          <c:max val="12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869606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5 Disliked Audio Elements</a:t>
            </a:r>
            <a:endParaRPr lang="en-US"/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096885834590753"/>
          <c:y val="0.14177048459852459"/>
          <c:w val="0.67743077957453746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Sheet2!$B$111:$B$115</c:f>
              <c:strCache>
                <c:ptCount val="5"/>
                <c:pt idx="0">
                  <c:v>No Foot Steps for Protagonist</c:v>
                </c:pt>
                <c:pt idx="1">
                  <c:v>Sounds Cut Out Abruptly</c:v>
                </c:pt>
                <c:pt idx="2">
                  <c:v>Ending Sequence Music Generic</c:v>
                </c:pt>
                <c:pt idx="3">
                  <c:v>Overuse of Music</c:v>
                </c:pt>
                <c:pt idx="4">
                  <c:v>Statue Not Terrifying / Annoying</c:v>
                </c:pt>
              </c:strCache>
            </c:strRef>
          </c:cat>
          <c:val>
            <c:numRef>
              <c:f>Sheet2!$C$111:$C$115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20384"/>
        <c:axId val="129528960"/>
      </c:barChart>
      <c:catAx>
        <c:axId val="129520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9528960"/>
        <c:crosses val="autoZero"/>
        <c:auto val="0"/>
        <c:lblAlgn val="ctr"/>
        <c:lblOffset val="100"/>
        <c:noMultiLvlLbl val="0"/>
      </c:catAx>
      <c:valAx>
        <c:axId val="129528960"/>
        <c:scaling>
          <c:orientation val="minMax"/>
          <c:max val="4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952038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Game</a:t>
            </a:r>
            <a:r>
              <a:rPr lang="en-US" baseline="0"/>
              <a:t> Mechanics</a:t>
            </a:r>
            <a:endParaRPr lang="en-US"/>
          </a:p>
        </c:rich>
      </c:tx>
      <c:layout>
        <c:manualLayout>
          <c:xMode val="edge"/>
          <c:yMode val="edge"/>
          <c:x val="0.39629061877670529"/>
          <c:y val="2.7337679835261613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47700281059602"/>
          <c:y val="0.11919287114716301"/>
          <c:w val="0.8462317223668776"/>
          <c:h val="0.694990355493552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Sheet1!$A$71:$A$78</c:f>
              <c:strCache>
                <c:ptCount val="8"/>
                <c:pt idx="0">
                  <c:v>Scale Model Manor</c:v>
                </c:pt>
                <c:pt idx="1">
                  <c:v>Statue Encounters</c:v>
                </c:pt>
                <c:pt idx="2">
                  <c:v>Puzzles</c:v>
                </c:pt>
                <c:pt idx="3">
                  <c:v>Flashlight</c:v>
                </c:pt>
                <c:pt idx="4">
                  <c:v>Examine System</c:v>
                </c:pt>
                <c:pt idx="5">
                  <c:v>Journal</c:v>
                </c:pt>
                <c:pt idx="6">
                  <c:v>Sprinting</c:v>
                </c:pt>
                <c:pt idx="7">
                  <c:v>Activating/ Picking up/ Throwing</c:v>
                </c:pt>
              </c:strCache>
            </c:strRef>
          </c:cat>
          <c:val>
            <c:numRef>
              <c:f>Sheet1!$B$71:$B$78</c:f>
              <c:numCache>
                <c:formatCode>0.0</c:formatCode>
                <c:ptCount val="8"/>
                <c:pt idx="0">
                  <c:v>6.0384615384615383</c:v>
                </c:pt>
                <c:pt idx="1">
                  <c:v>5.7</c:v>
                </c:pt>
                <c:pt idx="2">
                  <c:v>5.666666666666667</c:v>
                </c:pt>
                <c:pt idx="3">
                  <c:v>5.5</c:v>
                </c:pt>
                <c:pt idx="4">
                  <c:v>5.333333333333333</c:v>
                </c:pt>
                <c:pt idx="5">
                  <c:v>5.03125</c:v>
                </c:pt>
                <c:pt idx="6">
                  <c:v>4.8666666666666663</c:v>
                </c:pt>
                <c:pt idx="7">
                  <c:v>3.9629629629629628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802688"/>
        <c:axId val="160804224"/>
      </c:barChart>
      <c:catAx>
        <c:axId val="16080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0804224"/>
        <c:crosses val="autoZero"/>
        <c:auto val="0"/>
        <c:lblAlgn val="ctr"/>
        <c:lblOffset val="100"/>
        <c:noMultiLvlLbl val="0"/>
      </c:catAx>
      <c:valAx>
        <c:axId val="160804224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0802688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5 Liked Game Mechanics</a:t>
            </a:r>
            <a:endParaRPr lang="en-US"/>
          </a:p>
        </c:rich>
      </c:tx>
      <c:layout>
        <c:manualLayout>
          <c:xMode val="edge"/>
          <c:yMode val="edge"/>
          <c:x val="0.33453126979222891"/>
          <c:y val="3.1659053281170364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303840069112472"/>
          <c:y val="0.14177048459852459"/>
          <c:w val="0.71536125649062599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Sheet2!$E$119:$E$123</c:f>
              <c:strCache>
                <c:ptCount val="5"/>
                <c:pt idx="0">
                  <c:v>Flashlight </c:v>
                </c:pt>
                <c:pt idx="1">
                  <c:v>Examine Text / Lore </c:v>
                </c:pt>
                <c:pt idx="2">
                  <c:v>Puzzles Clever / Challenging </c:v>
                </c:pt>
                <c:pt idx="3">
                  <c:v>Statue Encounters Scary </c:v>
                </c:pt>
                <c:pt idx="4">
                  <c:v>Model Gameplay Unique</c:v>
                </c:pt>
              </c:strCache>
            </c:strRef>
          </c:cat>
          <c:val>
            <c:numRef>
              <c:f>Sheet2!$F$119:$F$123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98208"/>
        <c:axId val="129599744"/>
      </c:barChart>
      <c:catAx>
        <c:axId val="129598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9599744"/>
        <c:crosses val="autoZero"/>
        <c:auto val="0"/>
        <c:lblAlgn val="ctr"/>
        <c:lblOffset val="100"/>
        <c:noMultiLvlLbl val="0"/>
      </c:catAx>
      <c:valAx>
        <c:axId val="129599744"/>
        <c:scaling>
          <c:orientation val="minMax"/>
          <c:max val="8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9598208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9 Disliked Game Mechanics</a:t>
            </a:r>
            <a:endParaRPr lang="en-US"/>
          </a:p>
        </c:rich>
      </c:tx>
      <c:layout>
        <c:manualLayout>
          <c:xMode val="edge"/>
          <c:yMode val="edge"/>
          <c:x val="0.32995072774994033"/>
          <c:y val="3.7071358765517912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345853675507058"/>
          <c:y val="0.14177048459852459"/>
          <c:w val="0.65494107051051609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Sheet2!$B$124:$B$132</c:f>
              <c:strCache>
                <c:ptCount val="9"/>
                <c:pt idx="0">
                  <c:v>Pickups Do Not Work as Expected</c:v>
                </c:pt>
                <c:pt idx="1">
                  <c:v>No Jumping</c:v>
                </c:pt>
                <c:pt idx="2">
                  <c:v>Scale Model Gameplay Too Hard</c:v>
                </c:pt>
                <c:pt idx="3">
                  <c:v>Statue Too Easy</c:v>
                </c:pt>
                <c:pt idx="4">
                  <c:v>Limited Utility of Flashlight</c:v>
                </c:pt>
                <c:pt idx="5">
                  <c:v>Room Table Didn't Affect Gameplay</c:v>
                </c:pt>
                <c:pt idx="6">
                  <c:v>Wine Bottle Puzzle Unclear</c:v>
                </c:pt>
                <c:pt idx="7">
                  <c:v>Sprinting Feels Bad</c:v>
                </c:pt>
                <c:pt idx="8">
                  <c:v>Throw Does Not Work as Expected</c:v>
                </c:pt>
              </c:strCache>
            </c:strRef>
          </c:cat>
          <c:val>
            <c:numRef>
              <c:f>Sheet2!$C$124:$C$132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926144"/>
        <c:axId val="181727232"/>
      </c:barChart>
      <c:catAx>
        <c:axId val="179926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81727232"/>
        <c:crosses val="autoZero"/>
        <c:auto val="0"/>
        <c:lblAlgn val="ctr"/>
        <c:lblOffset val="100"/>
        <c:noMultiLvlLbl val="0"/>
      </c:catAx>
      <c:valAx>
        <c:axId val="181727232"/>
        <c:scaling>
          <c:orientation val="minMax"/>
          <c:max val="12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7992614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Overall Experience</a:t>
            </a:r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246074520329499"/>
          <c:y val="0.14455122668202824"/>
          <c:w val="0.71806537606928755"/>
          <c:h val="0.7886415720192524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5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60000"/>
                      <a:lumOff val="40000"/>
                      <a:alpha val="80000"/>
                    </a:srgbClr>
                  </a:gs>
                  <a:gs pos="35000">
                    <a:srgbClr val="1F497D">
                      <a:lumMod val="40000"/>
                      <a:lumOff val="60000"/>
                      <a:alpha val="80000"/>
                    </a:srgbClr>
                  </a:gs>
                  <a:gs pos="100000">
                    <a:srgbClr val="1F497D">
                      <a:lumMod val="20000"/>
                      <a:lumOff val="80000"/>
                      <a:alpha val="80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Sheet1!$A$41:$A$42</c:f>
              <c:strCache>
                <c:ptCount val="2"/>
                <c:pt idx="0">
                  <c:v>Usability Test</c:v>
                </c:pt>
                <c:pt idx="1">
                  <c:v>Beta Test</c:v>
                </c:pt>
              </c:strCache>
            </c:strRef>
          </c:cat>
          <c:val>
            <c:numRef>
              <c:f>Sheet1!$B$41:$B$42</c:f>
              <c:numCache>
                <c:formatCode>0.0</c:formatCode>
                <c:ptCount val="2"/>
                <c:pt idx="0" formatCode="General">
                  <c:v>4.7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5280"/>
        <c:axId val="167111296"/>
      </c:barChart>
      <c:catAx>
        <c:axId val="13022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7111296"/>
        <c:crosses val="autoZero"/>
        <c:auto val="0"/>
        <c:lblAlgn val="ctr"/>
        <c:lblOffset val="100"/>
        <c:noMultiLvlLbl val="0"/>
      </c:catAx>
      <c:valAx>
        <c:axId val="167111296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30225280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</a:t>
            </a:r>
            <a:r>
              <a:rPr lang="en-US" baseline="0"/>
              <a:t> 8 Liked Game Elements</a:t>
            </a:r>
            <a:endParaRPr lang="en-US"/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081095945661042"/>
          <c:y val="0.14177048459852459"/>
          <c:w val="0.72685922408709391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Sheet2!$B$4:$B$11</c:f>
              <c:strCache>
                <c:ptCount val="8"/>
                <c:pt idx="0">
                  <c:v>Story</c:v>
                </c:pt>
                <c:pt idx="1">
                  <c:v>Puzzles</c:v>
                </c:pt>
                <c:pt idx="2">
                  <c:v>Statue Behavior</c:v>
                </c:pt>
                <c:pt idx="3">
                  <c:v>Scariness</c:v>
                </c:pt>
                <c:pt idx="4">
                  <c:v>Music / Audio</c:v>
                </c:pt>
                <c:pt idx="5">
                  <c:v>Modular Room Placement</c:v>
                </c:pt>
                <c:pt idx="6">
                  <c:v>Graphical Quality and Style</c:v>
                </c:pt>
                <c:pt idx="7">
                  <c:v>Ambience / Atmosphere</c:v>
                </c:pt>
              </c:strCache>
            </c:strRef>
          </c:cat>
          <c:val>
            <c:numRef>
              <c:f>Sheet2!$C$4:$C$11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90016"/>
        <c:axId val="129081728"/>
      </c:barChart>
      <c:catAx>
        <c:axId val="1279900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9081728"/>
        <c:crosses val="autoZero"/>
        <c:auto val="0"/>
        <c:lblAlgn val="ctr"/>
        <c:lblOffset val="100"/>
        <c:noMultiLvlLbl val="0"/>
      </c:catAx>
      <c:valAx>
        <c:axId val="129081728"/>
        <c:scaling>
          <c:orientation val="minMax"/>
          <c:max val="15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7990016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10 Disliked Game Elements</a:t>
            </a:r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672255673923113"/>
          <c:y val="0.14177048459852459"/>
          <c:w val="0.76167707271885132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Sheet2!$E$4:$E$13</c:f>
              <c:strCache>
                <c:ptCount val="10"/>
                <c:pt idx="0">
                  <c:v>No Jumping</c:v>
                </c:pt>
                <c:pt idx="1">
                  <c:v>Ending was Easy</c:v>
                </c:pt>
                <c:pt idx="2">
                  <c:v>Mouse Sensitivity</c:v>
                </c:pt>
                <c:pt idx="3">
                  <c:v>Statue Pacing</c:v>
                </c:pt>
                <c:pt idx="4">
                  <c:v>Loss of Camera Control</c:v>
                </c:pt>
                <c:pt idx="5">
                  <c:v>Statue Teleportation</c:v>
                </c:pt>
                <c:pt idx="6">
                  <c:v>Sprint Communication</c:v>
                </c:pt>
                <c:pt idx="7">
                  <c:v>Statue Wasn't Scary</c:v>
                </c:pt>
                <c:pt idx="8">
                  <c:v>Statue Damage Escape</c:v>
                </c:pt>
                <c:pt idx="9">
                  <c:v>Experienced Bugs</c:v>
                </c:pt>
              </c:strCache>
            </c:strRef>
          </c:cat>
          <c:val>
            <c:numRef>
              <c:f>Sheet2!$F$4:$F$13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99904"/>
        <c:axId val="127915904"/>
      </c:barChart>
      <c:catAx>
        <c:axId val="127899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7915904"/>
        <c:crosses val="autoZero"/>
        <c:auto val="0"/>
        <c:lblAlgn val="ctr"/>
        <c:lblOffset val="100"/>
        <c:noMultiLvlLbl val="0"/>
      </c:catAx>
      <c:valAx>
        <c:axId val="127915904"/>
        <c:scaling>
          <c:orientation val="minMax"/>
          <c:max val="7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 of Mention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789990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Game Challenge</a:t>
            </a:r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0789644884133075"/>
          <c:y val="0.14177048459852459"/>
          <c:w val="0.55221751127262941"/>
          <c:h val="0.78864157201925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Sheet1!$A$43</c:f>
              <c:strCache>
                <c:ptCount val="1"/>
                <c:pt idx="0">
                  <c:v>Game Challenge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Game Challenge</c:v>
              </c:pt>
            </c:strLit>
          </c:cat>
          <c:val>
            <c:numRef>
              <c:f>Sheet1!$B$43</c:f>
              <c:numCache>
                <c:formatCode>0.0</c:formatCode>
                <c:ptCount val="1"/>
                <c:pt idx="0">
                  <c:v>3.9444444444444446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351360"/>
        <c:axId val="165676160"/>
      </c:barChart>
      <c:catAx>
        <c:axId val="164351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5676160"/>
        <c:crosses val="autoZero"/>
        <c:auto val="0"/>
        <c:lblAlgn val="ctr"/>
        <c:lblOffset val="100"/>
        <c:noMultiLvlLbl val="0"/>
      </c:catAx>
      <c:valAx>
        <c:axId val="165676160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4351360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Scariness &amp; Immersion</a:t>
            </a:r>
          </a:p>
        </c:rich>
      </c:tx>
      <c:layout>
        <c:manualLayout>
          <c:xMode val="edge"/>
          <c:yMode val="edge"/>
          <c:x val="0.13481703496740327"/>
          <c:y val="4.5789031543955666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1281286102645504"/>
          <c:y val="0.18078123830965223"/>
          <c:w val="0.55309595718933302"/>
          <c:h val="0.74963079070577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Scariness and Immersion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Scariness &amp; Immersion</c:v>
              </c:pt>
            </c:strLit>
          </c:cat>
          <c:val>
            <c:numRef>
              <c:f>Sheet1!$B$44</c:f>
              <c:numCache>
                <c:formatCode>0.0</c:formatCode>
                <c:ptCount val="1"/>
                <c:pt idx="0">
                  <c:v>4.8055555555555554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48224"/>
        <c:axId val="122550912"/>
      </c:barChart>
      <c:catAx>
        <c:axId val="122548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2550912"/>
        <c:crosses val="autoZero"/>
        <c:auto val="0"/>
        <c:lblAlgn val="ctr"/>
        <c:lblOffset val="100"/>
        <c:noMultiLvlLbl val="0"/>
      </c:catAx>
      <c:valAx>
        <c:axId val="122550912"/>
        <c:scaling>
          <c:orientation val="minMax"/>
          <c:max val="7"/>
          <c:min val="1"/>
        </c:scaling>
        <c:delete val="0"/>
        <c:axPos val="l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2548224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Game</a:t>
            </a:r>
            <a:r>
              <a:rPr lang="en-US" baseline="0"/>
              <a:t> Elements that Drew the Player Into Experience</a:t>
            </a:r>
            <a:endParaRPr lang="en-US"/>
          </a:p>
        </c:rich>
      </c:tx>
      <c:layout>
        <c:manualLayout>
          <c:xMode val="edge"/>
          <c:yMode val="edge"/>
          <c:x val="0.20806883550641622"/>
          <c:y val="4.2428392205884624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700945003121721"/>
          <c:y val="0.14177048459852459"/>
          <c:w val="0.74139016687579185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Sheet2!$B$206:$B$213</c:f>
              <c:strCache>
                <c:ptCount val="8"/>
                <c:pt idx="0">
                  <c:v>Environment</c:v>
                </c:pt>
                <c:pt idx="1">
                  <c:v>Ambient Sounds</c:v>
                </c:pt>
                <c:pt idx="2">
                  <c:v>Lighting</c:v>
                </c:pt>
                <c:pt idx="3">
                  <c:v>Atmosphere</c:v>
                </c:pt>
                <c:pt idx="4">
                  <c:v>Statue Behavior</c:v>
                </c:pt>
                <c:pt idx="5">
                  <c:v>Library Boss Fight Creepy</c:v>
                </c:pt>
                <c:pt idx="6">
                  <c:v>Mannequin Was Creepy</c:v>
                </c:pt>
                <c:pt idx="7">
                  <c:v>Wine Cellar First Time</c:v>
                </c:pt>
              </c:strCache>
            </c:strRef>
          </c:cat>
          <c:val>
            <c:numRef>
              <c:f>Sheet2!$C$206:$C$213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730816"/>
        <c:axId val="127901056"/>
      </c:barChart>
      <c:catAx>
        <c:axId val="1277308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27901056"/>
        <c:crosses val="autoZero"/>
        <c:auto val="0"/>
        <c:lblAlgn val="ctr"/>
        <c:lblOffset val="100"/>
        <c:noMultiLvlLbl val="0"/>
      </c:catAx>
      <c:valAx>
        <c:axId val="127901056"/>
        <c:scaling>
          <c:orientation val="minMax"/>
          <c:max val="9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27730816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Game Elements that Drew Players</a:t>
            </a:r>
            <a:r>
              <a:rPr lang="en-US" baseline="0"/>
              <a:t> Out of Experience</a:t>
            </a:r>
            <a:endParaRPr lang="en-US"/>
          </a:p>
        </c:rich>
      </c:tx>
      <c:layout>
        <c:manualLayout>
          <c:xMode val="edge"/>
          <c:yMode val="edge"/>
          <c:x val="0.18689142555405427"/>
          <c:y val="2.9990619076040979E-2"/>
        </c:manualLayout>
      </c:layout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2288689061796264"/>
          <c:y val="0.14177048459852459"/>
          <c:w val="0.56284880957927597"/>
          <c:h val="0.7382795398739919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Sheet2!$B$215:$B$220</c:f>
              <c:strCache>
                <c:ptCount val="6"/>
                <c:pt idx="0">
                  <c:v>Players Getting Stuck on Puzzles</c:v>
                </c:pt>
                <c:pt idx="1">
                  <c:v>Spinning Dresser in Library Escape</c:v>
                </c:pt>
                <c:pt idx="2">
                  <c:v>Kill Room Exploration </c:v>
                </c:pt>
                <c:pt idx="3">
                  <c:v>Cinematics / Losing control of the Character</c:v>
                </c:pt>
                <c:pt idx="4">
                  <c:v>Statue Not Scary / Escaping Statue's Grasp Too Easy</c:v>
                </c:pt>
                <c:pt idx="5">
                  <c:v>Final Boss is Bright / Escape is Action Instead of Horror</c:v>
                </c:pt>
              </c:strCache>
            </c:strRef>
          </c:cat>
          <c:val>
            <c:numRef>
              <c:f>Sheet2!$C$215:$C$220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84960"/>
        <c:axId val="46586496"/>
      </c:barChart>
      <c:catAx>
        <c:axId val="46584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46586496"/>
        <c:crosses val="autoZero"/>
        <c:auto val="0"/>
        <c:lblAlgn val="ctr"/>
        <c:lblOffset val="100"/>
        <c:noMultiLvlLbl val="0"/>
      </c:catAx>
      <c:valAx>
        <c:axId val="46586496"/>
        <c:scaling>
          <c:orientation val="minMax"/>
          <c:max val="5"/>
          <c:min val="0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en-US" sz="1200">
                    <a:solidFill>
                      <a:schemeClr val="bg1"/>
                    </a:solidFill>
                  </a:rPr>
                  <a:t>Frequency</a:t>
                </a:r>
                <a:r>
                  <a:rPr lang="en-US" sz="1200" baseline="0">
                    <a:solidFill>
                      <a:schemeClr val="bg1"/>
                    </a:solidFill>
                  </a:rPr>
                  <a:t> of Mention</a:t>
                </a:r>
                <a:endParaRPr lang="en-US" sz="120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46584960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Areas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Chronologically</a:t>
            </a:r>
            <a:r>
              <a:rPr lang="en-US" sz="1400" baseline="0"/>
              <a:t> When Played Through the Game</a:t>
            </a:r>
            <a:endParaRPr lang="en-US" sz="1400"/>
          </a:p>
        </c:rich>
      </c:tx>
      <c:layout/>
      <c:overlay val="1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0016467878224077"/>
          <c:y val="0.11695140903439702"/>
          <c:w val="0.58191036247051398"/>
          <c:h val="0.76762562457470596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alpha val="80000"/>
                  </a:srgbClr>
                </a:gs>
                <a:gs pos="35000">
                  <a:srgbClr val="1F497D">
                    <a:lumMod val="40000"/>
                    <a:lumOff val="60000"/>
                    <a:alpha val="80000"/>
                  </a:srgbClr>
                </a:gs>
                <a:gs pos="100000">
                  <a:srgbClr val="1F497D">
                    <a:lumMod val="20000"/>
                    <a:lumOff val="80000"/>
                    <a:alpha val="80000"/>
                  </a:srgb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Sheet1!$A$45:$A$59</c:f>
              <c:strCache>
                <c:ptCount val="15"/>
                <c:pt idx="0">
                  <c:v>Post-game End Cinematic</c:v>
                </c:pt>
                <c:pt idx="1">
                  <c:v>Entryway - Final Boss Battle</c:v>
                </c:pt>
                <c:pt idx="2">
                  <c:v>Library Escape - Sideways Chaos</c:v>
                </c:pt>
                <c:pt idx="3">
                  <c:v>Bedroom Escape - Glass Orb Statue Battle</c:v>
                </c:pt>
                <c:pt idx="4">
                  <c:v>Cellar Escape - On Fire, Lever Puzzle</c:v>
                </c:pt>
                <c:pt idx="5">
                  <c:v>Kill Room - White Tile Area</c:v>
                </c:pt>
                <c:pt idx="6">
                  <c:v>Cellar - Wine Bottle Puzzle</c:v>
                </c:pt>
                <c:pt idx="7">
                  <c:v>Bedroom - Bed Puzzle</c:v>
                </c:pt>
                <c:pt idx="8">
                  <c:v>Library - Globe Puzzle</c:v>
                </c:pt>
                <c:pt idx="9">
                  <c:v>Entryway Model Puzzle - 3 Piece Puzzle Solution</c:v>
                </c:pt>
                <c:pt idx="10">
                  <c:v>Library Boss Fight - 2nd Floor Book Puzzle</c:v>
                </c:pt>
                <c:pt idx="11">
                  <c:v>Bedroom - First Visit</c:v>
                </c:pt>
                <c:pt idx="12">
                  <c:v>Cellar - First Visit</c:v>
                </c:pt>
                <c:pt idx="13">
                  <c:v>Library - First Visit</c:v>
                </c:pt>
                <c:pt idx="14">
                  <c:v>Entryway - First Visit</c:v>
                </c:pt>
              </c:strCache>
            </c:strRef>
          </c:cat>
          <c:val>
            <c:numRef>
              <c:f>Sheet1!$B$45:$B$59</c:f>
              <c:numCache>
                <c:formatCode>0.0</c:formatCode>
                <c:ptCount val="15"/>
                <c:pt idx="0">
                  <c:v>5.416666666666667</c:v>
                </c:pt>
                <c:pt idx="1">
                  <c:v>4.3600000000000003</c:v>
                </c:pt>
                <c:pt idx="2">
                  <c:v>5.52</c:v>
                </c:pt>
                <c:pt idx="3">
                  <c:v>4.625</c:v>
                </c:pt>
                <c:pt idx="4">
                  <c:v>4.4000000000000004</c:v>
                </c:pt>
                <c:pt idx="5">
                  <c:v>5</c:v>
                </c:pt>
                <c:pt idx="6">
                  <c:v>5.1111111111111107</c:v>
                </c:pt>
                <c:pt idx="7">
                  <c:v>4.9629629629629628</c:v>
                </c:pt>
                <c:pt idx="8">
                  <c:v>5.1785714285714288</c:v>
                </c:pt>
                <c:pt idx="9">
                  <c:v>5.1428571428571432</c:v>
                </c:pt>
                <c:pt idx="10">
                  <c:v>5.5483870967741939</c:v>
                </c:pt>
                <c:pt idx="11">
                  <c:v>5.4848484848484844</c:v>
                </c:pt>
                <c:pt idx="12">
                  <c:v>5.8529411764705879</c:v>
                </c:pt>
                <c:pt idx="13">
                  <c:v>5.4</c:v>
                </c:pt>
                <c:pt idx="14">
                  <c:v>5.5714285714285712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066432"/>
        <c:axId val="164068352"/>
      </c:barChart>
      <c:catAx>
        <c:axId val="164066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4068352"/>
        <c:crosses val="autoZero"/>
        <c:auto val="0"/>
        <c:lblAlgn val="ctr"/>
        <c:lblOffset val="100"/>
        <c:noMultiLvlLbl val="0"/>
      </c:catAx>
      <c:valAx>
        <c:axId val="164068352"/>
        <c:scaling>
          <c:orientation val="minMax"/>
          <c:max val="7"/>
          <c:min val="1"/>
        </c:scaling>
        <c:delete val="0"/>
        <c:axPos val="b"/>
        <c:majorGridlines>
          <c:spPr>
            <a:ln w="19050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164066432"/>
        <c:crossesAt val="1"/>
        <c:crossBetween val="between"/>
        <c:majorUnit val="1"/>
      </c:valAx>
      <c:spPr>
        <a:noFill/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ysClr val="windowText" lastClr="000000">
        <a:alpha val="50000"/>
      </a:sysClr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0.03739</cdr:x>
      <cdr:y>0.51146</cdr:y>
    </cdr:from>
    <cdr:to>
      <cdr:x>0.34483</cdr:x>
      <cdr:y>0.59063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443" y="2335974"/>
          <a:ext cx="957590" cy="361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  <cdr:relSizeAnchor xmlns:cdr="http://schemas.openxmlformats.org/drawingml/2006/chartDrawing">
    <cdr:from>
      <cdr:x>0</cdr:x>
      <cdr:y>0.88611</cdr:y>
    </cdr:from>
    <cdr:to>
      <cdr:x>0.23853</cdr:x>
      <cdr:y>0.97395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4047062"/>
          <a:ext cx="742951" cy="401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Disliked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0.00135</cdr:x>
      <cdr:y>0.1007</cdr:y>
    </cdr:from>
    <cdr:to>
      <cdr:x>0.24804</cdr:x>
      <cdr:y>0.18646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719" y="565410"/>
          <a:ext cx="1043256" cy="481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Liked</a:t>
          </a:r>
          <a:endParaRPr lang="en-US" sz="1200" b="1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0.07128</cdr:x>
      <cdr:y>0.11261</cdr:y>
    </cdr:from>
    <cdr:to>
      <cdr:x>0.38182</cdr:x>
      <cdr:y>0.1912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993" y="608687"/>
          <a:ext cx="1041183" cy="424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chemeClr val="bg1"/>
              </a:solidFill>
            </a:rPr>
            <a:t>Very</a:t>
          </a:r>
          <a:r>
            <a:rPr lang="en-US" sz="1200" b="1" baseline="0">
              <a:solidFill>
                <a:schemeClr val="bg1"/>
              </a:solidFill>
            </a:rPr>
            <a:t> Hard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0.02995</cdr:x>
      <cdr:y>0.50672</cdr:y>
    </cdr:from>
    <cdr:to>
      <cdr:x>0.3405</cdr:x>
      <cdr:y>0.58532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0433" y="2739066"/>
          <a:ext cx="1041183" cy="424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About Right</a:t>
          </a:r>
        </a:p>
      </cdr:txBody>
    </cdr:sp>
  </cdr:relSizeAnchor>
  <cdr:relSizeAnchor xmlns:cdr="http://schemas.openxmlformats.org/drawingml/2006/chartDrawing">
    <cdr:from>
      <cdr:x>0.05698</cdr:x>
      <cdr:y>0.89709</cdr:y>
    </cdr:from>
    <cdr:to>
      <cdr:x>0.32051</cdr:x>
      <cdr:y>0.97568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1043" y="4849144"/>
          <a:ext cx="883572" cy="424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Very Easy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0.05319</cdr:x>
      <cdr:y>0.15846</cdr:y>
    </cdr:from>
    <cdr:to>
      <cdr:x>0.29388</cdr:x>
      <cdr:y>0.23706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136" y="722198"/>
          <a:ext cx="561663" cy="358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Very</a:t>
          </a:r>
          <a:r>
            <a:rPr lang="en-US" sz="1200" b="1" baseline="0">
              <a:solidFill>
                <a:schemeClr val="bg1"/>
              </a:solidFill>
            </a:rPr>
            <a:t> Scary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0.01633</cdr:x>
      <cdr:y>0.52431</cdr:y>
    </cdr:from>
    <cdr:to>
      <cdr:x>0.33061</cdr:x>
      <cdr:y>0.6029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100" y="2389645"/>
          <a:ext cx="733424" cy="358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  <cdr:relSizeAnchor xmlns:cdr="http://schemas.openxmlformats.org/drawingml/2006/chartDrawing">
    <cdr:from>
      <cdr:x>0.04865</cdr:x>
      <cdr:y>0.87758</cdr:y>
    </cdr:from>
    <cdr:to>
      <cdr:x>0.29796</cdr:x>
      <cdr:y>0.95618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3541" y="3999759"/>
          <a:ext cx="581783" cy="358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Not</a:t>
          </a:r>
          <a:r>
            <a:rPr lang="en-US" sz="1200" b="1"/>
            <a:t> </a:t>
          </a:r>
          <a:r>
            <a:rPr lang="en-US" sz="1200" b="1">
              <a:solidFill>
                <a:schemeClr val="bg1"/>
              </a:solidFill>
            </a:rPr>
            <a:t>Scary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0.911</cdr:x>
      <cdr:y>0.92329</cdr:y>
    </cdr:from>
    <cdr:to>
      <cdr:x>1</cdr:x>
      <cdr:y>0.99133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9925" y="5346952"/>
          <a:ext cx="685799" cy="39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0.59832</cdr:x>
      <cdr:y>0.92734</cdr:y>
    </cdr:from>
    <cdr:to>
      <cdr:x>0.77046</cdr:x>
      <cdr:y>0.99538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46705" y="5794375"/>
          <a:ext cx="1423212" cy="42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  <cdr:relSizeAnchor xmlns:cdr="http://schemas.openxmlformats.org/drawingml/2006/chartDrawing">
    <cdr:from>
      <cdr:x>0.35056</cdr:x>
      <cdr:y>0.92453</cdr:y>
    </cdr:from>
    <cdr:to>
      <cdr:x>0.4449</cdr:x>
      <cdr:y>0.99257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98290" y="5776829"/>
          <a:ext cx="779986" cy="42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Disliked</a:t>
          </a:r>
          <a:endParaRPr lang="en-US" sz="1200" b="1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0.01348</cdr:x>
      <cdr:y>0.07981</cdr:y>
    </cdr:from>
    <cdr:to>
      <cdr:x>0.09988</cdr:x>
      <cdr:y>0.14821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50" y="422275"/>
          <a:ext cx="692150" cy="361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0.01101</cdr:x>
      <cdr:y>0.82669</cdr:y>
    </cdr:from>
    <cdr:to>
      <cdr:x>0.09741</cdr:x>
      <cdr:y>0.8951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5601" y="4035562"/>
          <a:ext cx="750584" cy="333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Disliked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0.00853</cdr:x>
      <cdr:y>0.46398</cdr:y>
    </cdr:from>
    <cdr:to>
      <cdr:x>0.09494</cdr:x>
      <cdr:y>0.53238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4139" y="2264932"/>
          <a:ext cx="750583" cy="333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0.01208</cdr:x>
      <cdr:y>0.83172</cdr:y>
    </cdr:from>
    <cdr:to>
      <cdr:x>0.1</cdr:x>
      <cdr:y>0.90424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80" y="3921443"/>
          <a:ext cx="728594" cy="341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Disliked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0.00753</cdr:x>
      <cdr:y>0.08079</cdr:y>
    </cdr:from>
    <cdr:to>
      <cdr:x>0.09655</cdr:x>
      <cdr:y>0.15331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72" y="380909"/>
          <a:ext cx="737727" cy="341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0.01254</cdr:x>
      <cdr:y>0.46904</cdr:y>
    </cdr:from>
    <cdr:to>
      <cdr:x>0.09425</cdr:x>
      <cdr:y>0.54156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3952" y="2211481"/>
          <a:ext cx="677097" cy="341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0.01532</cdr:x>
      <cdr:y>0.75969</cdr:y>
    </cdr:from>
    <cdr:to>
      <cdr:x>0.10349</cdr:x>
      <cdr:y>0.81705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510" y="3882143"/>
          <a:ext cx="722216" cy="29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Disliked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0.01434</cdr:x>
      <cdr:y>0.0639</cdr:y>
    </cdr:from>
    <cdr:to>
      <cdr:x>0.11279</cdr:x>
      <cdr:y>0.12126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7488" y="326536"/>
          <a:ext cx="806438" cy="293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Strongly</a:t>
          </a:r>
          <a:r>
            <a:rPr lang="en-US" sz="1200" b="1" baseline="0">
              <a:solidFill>
                <a:schemeClr val="bg1"/>
              </a:solidFill>
            </a:rPr>
            <a:t> Liked</a:t>
          </a:r>
          <a:endParaRPr lang="en-US" sz="1200" b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0.01496</cdr:x>
      <cdr:y>0.43337</cdr:y>
    </cdr:from>
    <cdr:to>
      <cdr:x>0.10581</cdr:x>
      <cdr:y>0.49073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2506" y="2214578"/>
          <a:ext cx="744270" cy="29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bg1"/>
              </a:solidFill>
            </a:rPr>
            <a:t>Neutral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82422A-8BF0-4CE8-9910-1BCB2C7C9C3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139E07-5687-4CE2-9BEC-9EC3AF1F01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Kraven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Manor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Beta Test Results</a:t>
            </a:r>
          </a:p>
          <a:p>
            <a:endParaRPr lang="en-US" dirty="0"/>
          </a:p>
          <a:p>
            <a:r>
              <a:rPr lang="en-US" dirty="0" smtClean="0"/>
              <a:t>Dustin Davis and Benjamin </a:t>
            </a:r>
            <a:r>
              <a:rPr lang="en-US" dirty="0" err="1" smtClean="0"/>
              <a:t>Roye</a:t>
            </a:r>
            <a:endParaRPr lang="en-US" dirty="0" smtClean="0"/>
          </a:p>
          <a:p>
            <a:r>
              <a:rPr lang="en-US" dirty="0" smtClean="0"/>
              <a:t>05/06/2013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From “Immersion” Comments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246592"/>
              </p:ext>
            </p:extLst>
          </p:nvPr>
        </p:nvGraphicFramePr>
        <p:xfrm>
          <a:off x="533400" y="1295400"/>
          <a:ext cx="8048625" cy="5081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33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“How did you feel about each section of the game?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    (If </a:t>
            </a:r>
            <a:r>
              <a:rPr lang="en-US" dirty="0">
                <a:solidFill>
                  <a:schemeClr val="tx2"/>
                </a:solidFill>
              </a:rPr>
              <a:t>you didn't reach a section, leave </a:t>
            </a:r>
            <a:r>
              <a:rPr lang="en-US" dirty="0" smtClean="0">
                <a:solidFill>
                  <a:schemeClr val="tx2"/>
                </a:solidFill>
              </a:rPr>
              <a:t>that field </a:t>
            </a:r>
            <a:r>
              <a:rPr lang="en-US" dirty="0">
                <a:solidFill>
                  <a:schemeClr val="tx2"/>
                </a:solidFill>
              </a:rPr>
              <a:t>blank</a:t>
            </a:r>
            <a:r>
              <a:rPr lang="en-US" dirty="0" smtClean="0">
                <a:solidFill>
                  <a:schemeClr val="tx2"/>
                </a:solidFill>
              </a:rPr>
              <a:t>.)”</a:t>
            </a:r>
          </a:p>
          <a:p>
            <a:endParaRPr lang="en-US" dirty="0" smtClean="0"/>
          </a:p>
          <a:p>
            <a:r>
              <a:rPr lang="en-US" dirty="0" smtClean="0"/>
              <a:t>Divided game into 15 “areas”.</a:t>
            </a:r>
          </a:p>
          <a:p>
            <a:endParaRPr lang="en-US" dirty="0"/>
          </a:p>
          <a:p>
            <a:r>
              <a:rPr lang="en-US" dirty="0" smtClean="0"/>
              <a:t>32/37 Reached the 2</a:t>
            </a:r>
            <a:r>
              <a:rPr lang="en-US" baseline="30000" dirty="0" smtClean="0"/>
              <a:t>nd</a:t>
            </a:r>
            <a:r>
              <a:rPr lang="en-US" dirty="0" smtClean="0"/>
              <a:t> Floor Library </a:t>
            </a:r>
            <a:r>
              <a:rPr lang="en-US" dirty="0" err="1" smtClean="0"/>
              <a:t>Miniboss</a:t>
            </a:r>
            <a:r>
              <a:rPr lang="en-US" dirty="0" smtClean="0"/>
              <a:t> puzzle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27/37 Reached the Kill Room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25/37 Completed the game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38150" y="304800"/>
          <a:ext cx="82676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3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From “Areas” comments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Players get stuck </a:t>
            </a:r>
            <a:r>
              <a:rPr lang="en-US" dirty="0"/>
              <a:t>figuring out puzzle get to 2nd floor of library</a:t>
            </a:r>
          </a:p>
          <a:p>
            <a:r>
              <a:rPr lang="en-US" dirty="0"/>
              <a:t>Final boss fight </a:t>
            </a:r>
            <a:r>
              <a:rPr lang="en-US" dirty="0" smtClean="0"/>
              <a:t>simple </a:t>
            </a:r>
            <a:r>
              <a:rPr lang="en-US" dirty="0"/>
              <a:t>after swinging orb</a:t>
            </a:r>
          </a:p>
          <a:p>
            <a:r>
              <a:rPr lang="en-US" dirty="0"/>
              <a:t>Spinning dresser obstacle </a:t>
            </a:r>
            <a:r>
              <a:rPr lang="en-US" dirty="0" smtClean="0"/>
              <a:t>frustrating</a:t>
            </a:r>
            <a:endParaRPr lang="en-US" dirty="0"/>
          </a:p>
          <a:p>
            <a:r>
              <a:rPr lang="en-US" dirty="0" smtClean="0"/>
              <a:t>Bugged </a:t>
            </a:r>
            <a:r>
              <a:rPr lang="en-US" dirty="0"/>
              <a:t>statue </a:t>
            </a:r>
            <a:r>
              <a:rPr lang="en-US" dirty="0" err="1"/>
              <a:t>pathing</a:t>
            </a:r>
            <a:r>
              <a:rPr lang="en-US" dirty="0"/>
              <a:t> in Kill </a:t>
            </a:r>
            <a:r>
              <a:rPr lang="en-US" dirty="0" smtClean="0"/>
              <a:t>Room</a:t>
            </a:r>
          </a:p>
          <a:p>
            <a:r>
              <a:rPr lang="en-US" dirty="0" smtClean="0"/>
              <a:t>Invisible walls in Kill Room during escape</a:t>
            </a:r>
            <a:endParaRPr lang="en-US" dirty="0"/>
          </a:p>
          <a:p>
            <a:r>
              <a:rPr lang="en-US" dirty="0"/>
              <a:t>Bedroom puzzle (Under bed) too easy</a:t>
            </a:r>
          </a:p>
          <a:p>
            <a:r>
              <a:rPr lang="en-US" dirty="0" smtClean="0"/>
              <a:t>Bottles </a:t>
            </a:r>
            <a:r>
              <a:rPr lang="en-US" dirty="0" err="1"/>
              <a:t>respawn</a:t>
            </a:r>
            <a:r>
              <a:rPr lang="en-US" dirty="0"/>
              <a:t> in bottle puzzle for no apparent reason</a:t>
            </a:r>
          </a:p>
          <a:p>
            <a:r>
              <a:rPr lang="en-US" dirty="0"/>
              <a:t>Globe Liar puzzle frequently solved by accident or brute </a:t>
            </a:r>
            <a:r>
              <a:rPr lang="en-US" dirty="0" smtClean="0"/>
              <a:t>force</a:t>
            </a:r>
            <a:endParaRPr lang="en-US" dirty="0"/>
          </a:p>
          <a:p>
            <a:r>
              <a:rPr lang="en-US" dirty="0"/>
              <a:t>Examines/interacts still </a:t>
            </a:r>
            <a:r>
              <a:rPr lang="en-US" dirty="0" smtClean="0"/>
              <a:t>finicky in places</a:t>
            </a:r>
          </a:p>
          <a:p>
            <a:r>
              <a:rPr lang="en-US" dirty="0" smtClean="0"/>
              <a:t>Backstory well done/ ending to story is great</a:t>
            </a:r>
            <a:endParaRPr lang="en-US" dirty="0"/>
          </a:p>
          <a:p>
            <a:r>
              <a:rPr lang="en-US" dirty="0"/>
              <a:t>Pacing during </a:t>
            </a:r>
            <a:r>
              <a:rPr lang="en-US" dirty="0" smtClean="0"/>
              <a:t>entire escape </a:t>
            </a:r>
            <a:r>
              <a:rPr lang="en-US" dirty="0"/>
              <a:t>is </a:t>
            </a:r>
            <a:r>
              <a:rPr lang="en-US" dirty="0" smtClean="0"/>
              <a:t>fantastic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“How did you feel about the game visuals?”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84221"/>
              </p:ext>
            </p:extLst>
          </p:nvPr>
        </p:nvGraphicFramePr>
        <p:xfrm>
          <a:off x="228600" y="1600200"/>
          <a:ext cx="8686800" cy="488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4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From “Visuals” Comments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995002"/>
              </p:ext>
            </p:extLst>
          </p:nvPr>
        </p:nvGraphicFramePr>
        <p:xfrm>
          <a:off x="457200" y="1447800"/>
          <a:ext cx="8229600" cy="508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69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From “Visuals” Comments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422364"/>
              </p:ext>
            </p:extLst>
          </p:nvPr>
        </p:nvGraphicFramePr>
        <p:xfrm>
          <a:off x="457200" y="1371600"/>
          <a:ext cx="8267701" cy="5081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9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“How did you feel about the game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audio?”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206938"/>
              </p:ext>
            </p:extLst>
          </p:nvPr>
        </p:nvGraphicFramePr>
        <p:xfrm>
          <a:off x="457200" y="1828800"/>
          <a:ext cx="8286750" cy="471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4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From “Audio” Comments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062743"/>
              </p:ext>
            </p:extLst>
          </p:nvPr>
        </p:nvGraphicFramePr>
        <p:xfrm>
          <a:off x="457200" y="1219200"/>
          <a:ext cx="8220075" cy="517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6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From “Audio” Comments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952206"/>
              </p:ext>
            </p:extLst>
          </p:nvPr>
        </p:nvGraphicFramePr>
        <p:xfrm>
          <a:off x="381000" y="1295400"/>
          <a:ext cx="8391526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Beta Test Overview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week of development of </a:t>
            </a:r>
            <a:r>
              <a:rPr lang="en-US" dirty="0" err="1" smtClean="0"/>
              <a:t>Kraven</a:t>
            </a:r>
            <a:r>
              <a:rPr lang="en-US" dirty="0" smtClean="0"/>
              <a:t> Manor</a:t>
            </a:r>
          </a:p>
          <a:p>
            <a:r>
              <a:rPr lang="en-US" dirty="0" smtClean="0"/>
              <a:t>April 28, 2013 – May 4, 2013</a:t>
            </a:r>
          </a:p>
          <a:p>
            <a:endParaRPr lang="en-US" dirty="0"/>
          </a:p>
          <a:p>
            <a:r>
              <a:rPr lang="en-US" dirty="0" smtClean="0"/>
              <a:t>Online Torrent</a:t>
            </a:r>
          </a:p>
          <a:p>
            <a:r>
              <a:rPr lang="en-US" dirty="0" smtClean="0"/>
              <a:t>Online Direct Download</a:t>
            </a:r>
          </a:p>
          <a:p>
            <a:pPr lvl="1"/>
            <a:r>
              <a:rPr lang="en-US" dirty="0" smtClean="0"/>
              <a:t>Social Media: Facebook, Gaming-Related Forums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On-location playtesting</a:t>
            </a:r>
          </a:p>
          <a:p>
            <a:pPr lvl="1"/>
            <a:r>
              <a:rPr lang="en-US" dirty="0" smtClean="0"/>
              <a:t>Game Exchange Video Game Shops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“How did you feel about the following game mechanics?”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53297"/>
              </p:ext>
            </p:extLst>
          </p:nvPr>
        </p:nvGraphicFramePr>
        <p:xfrm>
          <a:off x="533400" y="1371600"/>
          <a:ext cx="8191501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2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799306"/>
          </a:xfrm>
        </p:spPr>
        <p:txBody>
          <a:bodyPr>
            <a:normAutofit/>
          </a:bodyPr>
          <a:lstStyle/>
          <a:p>
            <a:r>
              <a:rPr lang="en-US" dirty="0" smtClean="0"/>
              <a:t>From “Mechanics” Comments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050212"/>
              </p:ext>
            </p:extLst>
          </p:nvPr>
        </p:nvGraphicFramePr>
        <p:xfrm>
          <a:off x="457200" y="1219200"/>
          <a:ext cx="8162926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8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8610600" cy="951706"/>
          </a:xfrm>
        </p:spPr>
        <p:txBody>
          <a:bodyPr>
            <a:normAutofit/>
          </a:bodyPr>
          <a:lstStyle/>
          <a:p>
            <a:r>
              <a:rPr lang="en-US" dirty="0" smtClean="0"/>
              <a:t>From “Mechanics” Comments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89511"/>
              </p:ext>
            </p:extLst>
          </p:nvPr>
        </p:nvGraphicFramePr>
        <p:xfrm>
          <a:off x="457200" y="1371600"/>
          <a:ext cx="8382000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8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it too a full week to acquire 37 questionnaires, thanks in part to recent </a:t>
            </a:r>
            <a:r>
              <a:rPr lang="en-US" dirty="0" err="1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 </a:t>
            </a:r>
            <a:r>
              <a:rPr lang="en-US" dirty="0" err="1" smtClean="0"/>
              <a:t>playthrough</a:t>
            </a:r>
            <a:r>
              <a:rPr lang="en-US" dirty="0" smtClean="0"/>
              <a:t> videos, the we got at least 8 more in the time it took to make this </a:t>
            </a:r>
            <a:r>
              <a:rPr lang="en-US" dirty="0" err="1" smtClean="0"/>
              <a:t>Powerpoint</a:t>
            </a:r>
            <a:r>
              <a:rPr lang="en-US" dirty="0" smtClean="0"/>
              <a:t> last night.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Beta tester #30 is the Lead Designer of </a:t>
            </a:r>
            <a:r>
              <a:rPr lang="en-US" i="1" dirty="0" smtClean="0"/>
              <a:t>Doom 4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229600" cy="1399032"/>
          </a:xfrm>
        </p:spPr>
        <p:txBody>
          <a:bodyPr/>
          <a:lstStyle/>
          <a:p>
            <a:r>
              <a:rPr lang="en-US" dirty="0" smtClean="0"/>
              <a:t>Mysteries (Questions)?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590800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10000" dirty="0" smtClean="0"/>
              <a:t>????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43792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Respondents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37 Respondents</a:t>
            </a:r>
          </a:p>
          <a:p>
            <a:r>
              <a:rPr lang="en-US" dirty="0" smtClean="0"/>
              <a:t>35 Play Horror Games </a:t>
            </a:r>
          </a:p>
          <a:p>
            <a:r>
              <a:rPr lang="en-US" dirty="0" smtClean="0"/>
              <a:t>27 Specifically play Exploration / Psychological Horror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47927"/>
              </p:ext>
            </p:extLst>
          </p:nvPr>
        </p:nvGraphicFramePr>
        <p:xfrm>
          <a:off x="381000" y="3505200"/>
          <a:ext cx="8458200" cy="3167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2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4724400" cy="16002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“How did you feel</a:t>
            </a:r>
            <a:br>
              <a:rPr lang="en-US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about the game?”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050" y="1219200"/>
            <a:ext cx="43434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900" dirty="0" smtClean="0"/>
              <a:t>5.8 (out of 7)</a:t>
            </a:r>
            <a:endParaRPr lang="en-US" sz="3900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Highest: 7  </a:t>
            </a:r>
          </a:p>
          <a:p>
            <a:pPr marL="0" indent="0" algn="ctr">
              <a:buNone/>
            </a:pPr>
            <a:r>
              <a:rPr lang="en-US" dirty="0" smtClean="0"/>
              <a:t>Lowest: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4 Usability </a:t>
            </a:r>
            <a:r>
              <a:rPr lang="en-US" dirty="0" smtClean="0"/>
              <a:t>test: </a:t>
            </a:r>
            <a:endParaRPr lang="en-US" dirty="0" smtClean="0"/>
          </a:p>
          <a:p>
            <a:pPr lvl="1"/>
            <a:r>
              <a:rPr lang="en-US" dirty="0" smtClean="0"/>
              <a:t>4.7 average, same scale</a:t>
            </a:r>
          </a:p>
          <a:p>
            <a:pPr lvl="1"/>
            <a:r>
              <a:rPr lang="en-US" dirty="0" smtClean="0"/>
              <a:t>14 Respondents </a:t>
            </a:r>
          </a:p>
          <a:p>
            <a:pPr lvl="1"/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91931"/>
              </p:ext>
            </p:extLst>
          </p:nvPr>
        </p:nvGraphicFramePr>
        <p:xfrm>
          <a:off x="4648200" y="838200"/>
          <a:ext cx="4229101" cy="561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Up Arrow 6"/>
          <p:cNvSpPr/>
          <p:nvPr/>
        </p:nvSpPr>
        <p:spPr>
          <a:xfrm>
            <a:off x="7467600" y="2585109"/>
            <a:ext cx="990599" cy="3505200"/>
          </a:xfrm>
          <a:prstGeom prst="upArrow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80000"/>
                </a:schemeClr>
              </a:gs>
              <a:gs pos="35000">
                <a:schemeClr val="accent4">
                  <a:lumMod val="40000"/>
                  <a:lumOff val="60000"/>
                  <a:alpha val="80000"/>
                </a:schemeClr>
              </a:gs>
              <a:gs pos="100000">
                <a:schemeClr val="accent4">
                  <a:lumMod val="20000"/>
                  <a:lumOff val="80000"/>
                  <a:alpha val="80000"/>
                </a:schemeClr>
              </a:gs>
            </a:gsLst>
            <a:lin ang="5400000" scaled="1"/>
          </a:gra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" name="TextBox 3"/>
          <p:cNvSpPr txBox="1"/>
          <p:nvPr/>
        </p:nvSpPr>
        <p:spPr>
          <a:xfrm>
            <a:off x="7786223" y="4412851"/>
            <a:ext cx="533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 (body)"/>
              </a:rPr>
              <a:t>5.8</a:t>
            </a:r>
            <a:endParaRPr lang="en-US" sz="1100" b="1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8973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From “Overall Experience” Comments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737062"/>
              </p:ext>
            </p:extLst>
          </p:nvPr>
        </p:nvGraphicFramePr>
        <p:xfrm>
          <a:off x="533400" y="1828800"/>
          <a:ext cx="8181975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0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From “Overall Experience” Comments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28191"/>
              </p:ext>
            </p:extLst>
          </p:nvPr>
        </p:nvGraphicFramePr>
        <p:xfrm>
          <a:off x="457200" y="1676400"/>
          <a:ext cx="8096250" cy="488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14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510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“How challenging</a:t>
            </a:r>
            <a:br>
              <a:rPr lang="en-US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was the game?”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76800"/>
          </a:xfrm>
        </p:spPr>
        <p:txBody>
          <a:bodyPr/>
          <a:lstStyle/>
          <a:p>
            <a:pPr marL="0" indent="0" algn="ctr">
              <a:buNone/>
            </a:pPr>
            <a:endParaRPr lang="en-US" sz="3900" dirty="0" smtClean="0"/>
          </a:p>
          <a:p>
            <a:pPr marL="0" indent="0" algn="ctr">
              <a:buNone/>
            </a:pPr>
            <a:endParaRPr lang="en-US" sz="3900" dirty="0"/>
          </a:p>
          <a:p>
            <a:pPr marL="0" indent="0" algn="ctr">
              <a:buNone/>
            </a:pPr>
            <a:r>
              <a:rPr lang="en-US" sz="3900" dirty="0" smtClean="0"/>
              <a:t>3.9 </a:t>
            </a:r>
            <a:r>
              <a:rPr lang="en-US" sz="3900" dirty="0"/>
              <a:t>(out of 7</a:t>
            </a:r>
            <a:r>
              <a:rPr lang="en-US" sz="3900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(4 is “</a:t>
            </a:r>
            <a:r>
              <a:rPr lang="en-US" dirty="0"/>
              <a:t>A</a:t>
            </a:r>
            <a:r>
              <a:rPr lang="en-US" dirty="0" smtClean="0"/>
              <a:t>bout Right”)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Highest: 7  </a:t>
            </a:r>
          </a:p>
          <a:p>
            <a:pPr marL="0" indent="0" algn="ctr">
              <a:buNone/>
            </a:pPr>
            <a:r>
              <a:rPr lang="en-US" dirty="0"/>
              <a:t>Lowest: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758046"/>
              </p:ext>
            </p:extLst>
          </p:nvPr>
        </p:nvGraphicFramePr>
        <p:xfrm>
          <a:off x="5181600" y="914400"/>
          <a:ext cx="3352800" cy="540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87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“How scary was </a:t>
            </a:r>
            <a:br>
              <a:rPr lang="en-US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the game?”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876800"/>
          </a:xfrm>
        </p:spPr>
        <p:txBody>
          <a:bodyPr/>
          <a:lstStyle/>
          <a:p>
            <a:pPr marL="0" indent="0" algn="ctr">
              <a:buNone/>
            </a:pPr>
            <a:endParaRPr lang="en-US" sz="3900" dirty="0" smtClean="0"/>
          </a:p>
          <a:p>
            <a:pPr marL="0" indent="0" algn="ctr">
              <a:buNone/>
            </a:pPr>
            <a:endParaRPr lang="en-US" sz="3900" dirty="0"/>
          </a:p>
          <a:p>
            <a:pPr marL="0" indent="0" algn="ctr">
              <a:buNone/>
            </a:pPr>
            <a:r>
              <a:rPr lang="en-US" sz="3900" dirty="0" smtClean="0"/>
              <a:t>4.8 </a:t>
            </a:r>
            <a:r>
              <a:rPr lang="en-US" sz="3900" dirty="0"/>
              <a:t>(out of 7)</a:t>
            </a:r>
          </a:p>
          <a:p>
            <a:pPr marL="0" indent="0" algn="ctr">
              <a:buNone/>
            </a:pPr>
            <a:r>
              <a:rPr lang="en-US" dirty="0" smtClean="0"/>
              <a:t>(7 </a:t>
            </a:r>
            <a:r>
              <a:rPr lang="en-US" dirty="0"/>
              <a:t>is </a:t>
            </a:r>
            <a:r>
              <a:rPr lang="en-US" dirty="0" smtClean="0"/>
              <a:t>“Very Scary”)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Highest: 7  </a:t>
            </a:r>
          </a:p>
          <a:p>
            <a:pPr marL="0" indent="0" algn="ctr">
              <a:buNone/>
            </a:pPr>
            <a:r>
              <a:rPr lang="en-US" dirty="0"/>
              <a:t>Lowest: 2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57178"/>
              </p:ext>
            </p:extLst>
          </p:nvPr>
        </p:nvGraphicFramePr>
        <p:xfrm>
          <a:off x="5638800" y="533400"/>
          <a:ext cx="2952750" cy="582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7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From “Immersion” Comments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626500"/>
              </p:ext>
            </p:extLst>
          </p:nvPr>
        </p:nvGraphicFramePr>
        <p:xfrm>
          <a:off x="457200" y="1371600"/>
          <a:ext cx="8248650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6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394</TotalTime>
  <Words>563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Kraven Manor</vt:lpstr>
      <vt:lpstr>Beta Test Overview</vt:lpstr>
      <vt:lpstr>Respondents</vt:lpstr>
      <vt:lpstr>“How did you feel about the game?”</vt:lpstr>
      <vt:lpstr>From “Overall Experience” Comments</vt:lpstr>
      <vt:lpstr>From “Overall Experience” Comments</vt:lpstr>
      <vt:lpstr>“How challenging was the game?”</vt:lpstr>
      <vt:lpstr>“How scary was  the game?”</vt:lpstr>
      <vt:lpstr>From “Immersion” Comments</vt:lpstr>
      <vt:lpstr>From “Immersion” Comments</vt:lpstr>
      <vt:lpstr>“How did you feel about each section of the game?</vt:lpstr>
      <vt:lpstr>PowerPoint Presentation</vt:lpstr>
      <vt:lpstr>From “Areas” comments</vt:lpstr>
      <vt:lpstr>“How did you feel about the game visuals?”</vt:lpstr>
      <vt:lpstr>From “Visuals” Comments</vt:lpstr>
      <vt:lpstr>From “Visuals” Comments</vt:lpstr>
      <vt:lpstr>“How did you feel about the game audio?”</vt:lpstr>
      <vt:lpstr>From “Audio” Comments</vt:lpstr>
      <vt:lpstr>From “Audio” Comments</vt:lpstr>
      <vt:lpstr>“How did you feel about the following game mechanics?”</vt:lpstr>
      <vt:lpstr>From “Mechanics” Comments</vt:lpstr>
      <vt:lpstr>From “Mechanics” Comments</vt:lpstr>
      <vt:lpstr>Of Interest:</vt:lpstr>
      <vt:lpstr>Mysteries (Questions)?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Kraven Manor</dc:title>
  <dc:creator>pc8</dc:creator>
  <cp:lastModifiedBy>pc5</cp:lastModifiedBy>
  <cp:revision>32</cp:revision>
  <dcterms:created xsi:type="dcterms:W3CDTF">2013-05-05T23:11:11Z</dcterms:created>
  <dcterms:modified xsi:type="dcterms:W3CDTF">2013-05-06T05:55:19Z</dcterms:modified>
</cp:coreProperties>
</file>